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7562850" cy="10688638"/>
  <p:notesSz cx="6735763" cy="9866313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6">
          <p15:clr>
            <a:srgbClr val="A4A3A4"/>
          </p15:clr>
        </p15:guide>
        <p15:guide id="2" pos="24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B1F"/>
    <a:srgbClr val="A90D32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EEFA95-452C-4208-B560-86859BAD6286}" v="1" dt="2020-07-06T07:31:32.1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26" autoAdjust="0"/>
    <p:restoredTop sz="94653" autoAdjust="0"/>
  </p:normalViewPr>
  <p:slideViewPr>
    <p:cSldViewPr snapToGrid="0" snapToObjects="1">
      <p:cViewPr varScale="1">
        <p:scale>
          <a:sx n="73" d="100"/>
          <a:sy n="73" d="100"/>
        </p:scale>
        <p:origin x="1836" y="78"/>
      </p:cViewPr>
      <p:guideLst>
        <p:guide orient="horz" pos="3366"/>
        <p:guide pos="24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2D0C3E86-46DA-4DCB-BC3C-405D5FBB0CC7}" type="datetime1">
              <a:rPr lang="en-US"/>
              <a:pPr>
                <a:defRPr/>
              </a:pPr>
              <a:t>10/13/2020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1C100178-55B6-4350-8606-D078514D4A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37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EA8EEC67-2F31-4084-8348-A2DE5575AB25}" type="datetime1">
              <a:rPr lang="en-US"/>
              <a:pPr>
                <a:defRPr/>
              </a:pPr>
              <a:t>10/13/2020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58988" y="739775"/>
            <a:ext cx="261778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a-DK" noProof="0"/>
              <a:t>Click to edit Master text styles</a:t>
            </a:r>
          </a:p>
          <a:p>
            <a:pPr lvl="1"/>
            <a:r>
              <a:rPr lang="da-DK" noProof="0"/>
              <a:t>Second level</a:t>
            </a:r>
          </a:p>
          <a:p>
            <a:pPr lvl="2"/>
            <a:r>
              <a:rPr lang="da-DK" noProof="0"/>
              <a:t>Third level</a:t>
            </a:r>
          </a:p>
          <a:p>
            <a:pPr lvl="3"/>
            <a:r>
              <a:rPr lang="da-DK" noProof="0"/>
              <a:t>Fourth level</a:t>
            </a:r>
          </a:p>
          <a:p>
            <a:pPr lvl="4"/>
            <a:r>
              <a:rPr lang="da-DK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11FA59C4-F606-441B-B5D7-B562845129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6499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Geneva" pitchFamily="-6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Geneva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818" y="310977"/>
            <a:ext cx="6696075" cy="684000"/>
          </a:xfrm>
        </p:spPr>
        <p:txBody>
          <a:bodyPr/>
          <a:lstStyle/>
          <a:p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title</a:t>
            </a:r>
            <a:r>
              <a:rPr lang="da-DK" dirty="0"/>
              <a:t> </a:t>
            </a:r>
            <a:r>
              <a:rPr lang="da-DK" dirty="0" err="1"/>
              <a:t>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31799" y="4464000"/>
            <a:ext cx="6696075" cy="277200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900"/>
            </a:lvl1pPr>
            <a:lvl2pPr>
              <a:buFontTx/>
              <a:buNone/>
              <a:defRPr sz="900"/>
            </a:lvl2pPr>
            <a:lvl3pPr>
              <a:buFontTx/>
              <a:buNone/>
              <a:defRPr sz="9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text</a:t>
            </a:r>
            <a:r>
              <a:rPr lang="da-DK" dirty="0"/>
              <a:t> </a:t>
            </a:r>
            <a:r>
              <a:rPr lang="da-DK" dirty="0" err="1"/>
              <a:t>styles</a:t>
            </a:r>
            <a:endParaRPr lang="da-DK" dirty="0"/>
          </a:p>
          <a:p>
            <a:pPr lvl="1"/>
            <a:r>
              <a:rPr lang="da-DK" dirty="0" err="1"/>
              <a:t>Second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 err="1"/>
              <a:t>Third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 err="1"/>
              <a:t>Fifth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431799" y="7524000"/>
            <a:ext cx="2134800" cy="154080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2714625" y="7524000"/>
            <a:ext cx="2134800" cy="1540800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6"/>
          </p:nvPr>
        </p:nvSpPr>
        <p:spPr>
          <a:xfrm>
            <a:off x="5000625" y="7524000"/>
            <a:ext cx="2134800" cy="1540800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31800" y="360363"/>
            <a:ext cx="6696075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TITLE STYLE</a:t>
            </a:r>
            <a:endParaRPr lang="en-US"/>
          </a:p>
        </p:txBody>
      </p:sp>
      <p:pic>
        <p:nvPicPr>
          <p:cNvPr id="7" name="Picture 28" descr="Viper Logo - Color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97844" y="9822611"/>
            <a:ext cx="1385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 userDrawn="1"/>
        </p:nvSpPr>
        <p:spPr>
          <a:xfrm>
            <a:off x="0" y="-1"/>
            <a:ext cx="7562850" cy="1678033"/>
          </a:xfrm>
          <a:prstGeom prst="rect">
            <a:avLst/>
          </a:prstGeom>
          <a:solidFill>
            <a:schemeClr val="accent2"/>
          </a:solidFill>
        </p:spPr>
        <p:txBody>
          <a:bodyPr lIns="302352" tIns="201568" anchor="t"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en-US" dirty="0"/>
          </a:p>
        </p:txBody>
      </p:sp>
      <p:sp>
        <p:nvSpPr>
          <p:cNvPr id="10" name="Text Placeholder 3"/>
          <p:cNvSpPr txBox="1">
            <a:spLocks/>
          </p:cNvSpPr>
          <p:nvPr userDrawn="1"/>
        </p:nvSpPr>
        <p:spPr>
          <a:xfrm>
            <a:off x="1" y="1679229"/>
            <a:ext cx="7562850" cy="532800"/>
          </a:xfrm>
          <a:prstGeom prst="rect">
            <a:avLst/>
          </a:prstGeom>
          <a:solidFill>
            <a:srgbClr val="A90D32"/>
          </a:solidFill>
        </p:spPr>
        <p:txBody>
          <a:bodyPr lIns="302400" tIns="72000" rIns="72000" bIns="72000" anchor="ctr" anchorCtr="0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900" kern="1200">
                <a:solidFill>
                  <a:schemeClr val="accent3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10287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 kern="1200">
                <a:solidFill>
                  <a:schemeClr val="accent3"/>
                </a:solidFill>
                <a:latin typeface="+mn-lt"/>
                <a:ea typeface="ＭＳ Ｐゴシック" charset="-128"/>
                <a:cs typeface="ＭＳ Ｐゴシック" charset="-128"/>
              </a:defRPr>
            </a:lvl2pPr>
            <a:lvl3pPr marL="1143000" indent="-1371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accent3"/>
                </a:solidFill>
                <a:latin typeface="+mn-lt"/>
                <a:ea typeface="ＭＳ Ｐゴシック" charset="-128"/>
                <a:cs typeface="ＭＳ Ｐゴシック" charset="-128"/>
              </a:defRPr>
            </a:lvl3pPr>
            <a:lvl4pPr marL="1600200" indent="-18288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 kern="1200">
                <a:solidFill>
                  <a:schemeClr val="accent3"/>
                </a:solidFill>
                <a:latin typeface="+mn-lt"/>
                <a:ea typeface="ＭＳ Ｐゴシック" charset="-128"/>
                <a:cs typeface="ＭＳ Ｐゴシック" charset="-128"/>
              </a:defRPr>
            </a:lvl4pPr>
            <a:lvl5pPr marL="2057400" indent="-22860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 kern="1200">
                <a:solidFill>
                  <a:schemeClr val="accent3"/>
                </a:solidFill>
                <a:latin typeface="+mn-lt"/>
                <a:ea typeface="ＭＳ Ｐゴシック" charset="-128"/>
                <a:cs typeface="ＭＳ Ｐゴシック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685800" algn="l" defTabSz="457200" rtl="0" eaLnBrk="0" fontAlgn="base" hangingPunct="0">
        <a:spcBef>
          <a:spcPct val="20000"/>
        </a:spcBef>
        <a:spcAft>
          <a:spcPct val="0"/>
        </a:spcAft>
        <a:buChar char="•"/>
        <a:defRPr sz="9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1028700" algn="l" defTabSz="457200" rtl="0" eaLnBrk="0" fontAlgn="base" hangingPunct="0">
        <a:spcBef>
          <a:spcPct val="20000"/>
        </a:spcBef>
        <a:spcAft>
          <a:spcPct val="0"/>
        </a:spcAft>
        <a:buChar char="–"/>
        <a:defRPr sz="1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2pPr>
      <a:lvl3pPr marL="1143000" indent="-1371600" algn="l" defTabSz="457200" rtl="0" eaLnBrk="0" fontAlgn="base" hangingPunct="0">
        <a:spcBef>
          <a:spcPct val="20000"/>
        </a:spcBef>
        <a:spcAft>
          <a:spcPct val="0"/>
        </a:spcAft>
        <a:buChar char="•"/>
        <a:defRPr sz="1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3pPr>
      <a:lvl4pPr marL="1600200" indent="-1828800" algn="l" defTabSz="457200" rtl="0" eaLnBrk="0" fontAlgn="base" hangingPunct="0">
        <a:spcBef>
          <a:spcPct val="20000"/>
        </a:spcBef>
        <a:spcAft>
          <a:spcPct val="0"/>
        </a:spcAft>
        <a:buChar char="–"/>
        <a:defRPr sz="1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4pPr>
      <a:lvl5pPr marL="2057400" indent="-2286000" algn="l" defTabSz="457200" rtl="0" eaLnBrk="0" fontAlgn="base" hangingPunct="0">
        <a:spcBef>
          <a:spcPct val="20000"/>
        </a:spcBef>
        <a:spcAft>
          <a:spcPct val="0"/>
        </a:spcAft>
        <a:buChar char="»"/>
        <a:defRPr sz="1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2"/>
                </a:solidFill>
              </a:rPr>
              <a:t>Podlahový mycí stroj</a:t>
            </a:r>
            <a:br>
              <a:rPr lang="en-US" dirty="0">
                <a:solidFill>
                  <a:schemeClr val="bg2"/>
                </a:solidFill>
              </a:rPr>
            </a:br>
            <a:r>
              <a:rPr lang="en-US" dirty="0">
                <a:solidFill>
                  <a:schemeClr val="bg2"/>
                </a:solidFill>
              </a:rPr>
              <a:t>AS4325</a:t>
            </a:r>
            <a:r>
              <a:rPr lang="cs-CZ" dirty="0">
                <a:solidFill>
                  <a:schemeClr val="bg2"/>
                </a:solidFill>
              </a:rPr>
              <a:t>B / AS4335C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123" name="Content Placeholder 4"/>
          <p:cNvSpPr>
            <a:spLocks noGrp="1"/>
          </p:cNvSpPr>
          <p:nvPr>
            <p:ph sz="half" idx="4294967295"/>
          </p:nvPr>
        </p:nvSpPr>
        <p:spPr>
          <a:xfrm>
            <a:off x="431799" y="2484444"/>
            <a:ext cx="3611465" cy="251676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Mycí stroje </a:t>
            </a:r>
            <a:r>
              <a:rPr lang="en-US" dirty="0"/>
              <a:t>VIPER AS43</a:t>
            </a:r>
            <a:r>
              <a:rPr lang="cs-CZ" dirty="0"/>
              <a:t>25B a </a:t>
            </a:r>
            <a:r>
              <a:rPr lang="en-US" dirty="0"/>
              <a:t>AS43</a:t>
            </a:r>
            <a:r>
              <a:rPr lang="cs-CZ" dirty="0"/>
              <a:t>35C</a:t>
            </a:r>
            <a:r>
              <a:rPr lang="en-US" dirty="0"/>
              <a:t> </a:t>
            </a:r>
            <a:r>
              <a:rPr lang="cs-CZ" dirty="0"/>
              <a:t>představují novou řadu v oblasti malých mycích strojů. </a:t>
            </a:r>
          </a:p>
          <a:p>
            <a:pPr marL="0" indent="0">
              <a:buNone/>
            </a:pPr>
            <a:r>
              <a:rPr lang="cs-CZ" dirty="0"/>
              <a:t>Jsou vhodné pro použití v obchodních řetězcích, nemocnicích, restauracích, školách a lehkém průmyslu.</a:t>
            </a:r>
          </a:p>
          <a:p>
            <a:pPr marL="0" indent="0">
              <a:buNone/>
            </a:pPr>
            <a:r>
              <a:rPr lang="cs-CZ" dirty="0"/>
              <a:t>Jsou dostupné dvě varianty: bateriová a kabelová verze.</a:t>
            </a:r>
            <a:r>
              <a:rPr lang="en-US" dirty="0"/>
              <a:t> </a:t>
            </a:r>
            <a:endParaRPr lang="cs-CZ" dirty="0"/>
          </a:p>
          <a:p>
            <a:pPr marL="0" indent="0">
              <a:buNone/>
            </a:pPr>
            <a:endParaRPr lang="da-DK" dirty="0"/>
          </a:p>
          <a:p>
            <a:pPr marL="171450" indent="-171450"/>
            <a:r>
              <a:rPr lang="en-US" dirty="0"/>
              <a:t>Eco </a:t>
            </a:r>
            <a:r>
              <a:rPr lang="cs-CZ" dirty="0"/>
              <a:t>provoz (bateriová verze) – optimalizuje dávkování  vody a čistícího prostředku, nižší spotřebou se prodlužuje pracovní provoz a zvyšuje produktivita stroje</a:t>
            </a:r>
            <a:r>
              <a:rPr lang="en-US" dirty="0"/>
              <a:t> </a:t>
            </a:r>
          </a:p>
          <a:p>
            <a:pPr marL="171450" indent="-171450"/>
            <a:r>
              <a:rPr lang="cs-CZ" dirty="0"/>
              <a:t>Tichý provoz (bateriová verze) umožňuje čištění prostor i během pracovní doby</a:t>
            </a:r>
            <a:r>
              <a:rPr lang="en-US" dirty="0"/>
              <a:t> </a:t>
            </a:r>
          </a:p>
          <a:p>
            <a:pPr marL="171450" indent="-171450"/>
            <a:r>
              <a:rPr lang="cs-CZ" dirty="0"/>
              <a:t>Ergonomická rukojeť je nastavitelná podle výšky obsluhy, může být také kompletně složena pro snadné skladování nebo dopravu</a:t>
            </a:r>
            <a:endParaRPr lang="en-US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13"/>
            <p:extLst>
              <p:ext uri="{D42A27DB-BD31-4B8C-83A1-F6EECF244321}">
                <p14:modId xmlns:p14="http://schemas.microsoft.com/office/powerpoint/2010/main" val="3512419598"/>
              </p:ext>
            </p:extLst>
          </p:nvPr>
        </p:nvGraphicFramePr>
        <p:xfrm>
          <a:off x="625096" y="5344319"/>
          <a:ext cx="6052208" cy="2212776"/>
        </p:xfrm>
        <a:graphic>
          <a:graphicData uri="http://schemas.openxmlformats.org/drawingml/2006/table">
            <a:tbl>
              <a:tblPr/>
              <a:tblGrid>
                <a:gridCol w="16862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4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12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5476">
                <a:tc gridSpan="3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Technické parametry</a:t>
                      </a:r>
                      <a:endParaRPr kumimoji="0" lang="en-GB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1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AS4325B  (kat.č.50000579)</a:t>
                      </a:r>
                      <a:endParaRPr kumimoji="0" lang="en-GB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AS4335C  (kat.č.50000583)</a:t>
                      </a:r>
                      <a:endParaRPr kumimoji="0" lang="en-GB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1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zh-CN" sz="7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Objem nádrže na čistý/špinavý roztok</a:t>
                      </a:r>
                      <a:endParaRPr kumimoji="0" lang="en-GB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25 l / 25 l</a:t>
                      </a:r>
                      <a:endParaRPr kumimoji="0" lang="en-GB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35 l / 35 l</a:t>
                      </a:r>
                      <a:endParaRPr kumimoji="0" lang="en-GB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1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-128"/>
                          <a:cs typeface="Arial" charset="0"/>
                        </a:rPr>
                        <a:t>Výkonnost / produktivita</a:t>
                      </a:r>
                      <a:endParaRPr kumimoji="0" lang="en-GB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1720 m2/h</a:t>
                      </a:r>
                      <a:endParaRPr kumimoji="0" lang="en-GB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1720 m2/h</a:t>
                      </a:r>
                      <a:endParaRPr kumimoji="0" lang="en-GB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5779570"/>
                  </a:ext>
                </a:extLst>
              </a:tr>
              <a:tr h="15241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-128"/>
                          <a:cs typeface="Arial" charset="0"/>
                        </a:rPr>
                        <a:t>Průměr kartáče</a:t>
                      </a:r>
                      <a:endParaRPr kumimoji="0" lang="en-GB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432 mm</a:t>
                      </a:r>
                      <a:endParaRPr kumimoji="0" lang="en-GB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-128"/>
                          <a:cs typeface="Arial" charset="0"/>
                        </a:rPr>
                        <a:t>432 mm</a:t>
                      </a:r>
                      <a:endParaRPr kumimoji="0" lang="en-GB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0555169"/>
                  </a:ext>
                </a:extLst>
              </a:tr>
              <a:tr h="15241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-128"/>
                          <a:cs typeface="Arial" charset="0"/>
                        </a:rPr>
                        <a:t>Tlak kartáče</a:t>
                      </a:r>
                      <a:endParaRPr kumimoji="0" lang="en-GB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19 kg</a:t>
                      </a:r>
                      <a:endParaRPr kumimoji="0" lang="en-GB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-128"/>
                          <a:cs typeface="Arial" charset="0"/>
                        </a:rPr>
                        <a:t>19 kg</a:t>
                      </a:r>
                      <a:endParaRPr kumimoji="0" lang="en-GB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9229849"/>
                  </a:ext>
                </a:extLst>
              </a:tr>
              <a:tr h="20088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-128"/>
                          <a:cs typeface="Arial" charset="0"/>
                        </a:rPr>
                        <a:t>Šířka stírací lišty</a:t>
                      </a:r>
                      <a:endParaRPr kumimoji="0" lang="en-GB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570 mm</a:t>
                      </a:r>
                      <a:endParaRPr kumimoji="0" lang="en-GB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-128"/>
                          <a:cs typeface="Arial" charset="0"/>
                        </a:rPr>
                        <a:t>570 mm</a:t>
                      </a:r>
                      <a:endParaRPr kumimoji="0" lang="en-GB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004391"/>
                  </a:ext>
                </a:extLst>
              </a:tr>
              <a:tr h="15241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-128"/>
                          <a:cs typeface="Arial" charset="0"/>
                        </a:rPr>
                        <a:t>Výkon motoru sání</a:t>
                      </a:r>
                      <a:endParaRPr kumimoji="0" lang="en-GB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300 W</a:t>
                      </a:r>
                      <a:endParaRPr kumimoji="0" lang="en-GB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-128"/>
                          <a:cs typeface="Arial" charset="0"/>
                        </a:rPr>
                        <a:t>300 W</a:t>
                      </a:r>
                      <a:endParaRPr kumimoji="0" lang="en-GB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8691361"/>
                  </a:ext>
                </a:extLst>
              </a:tr>
              <a:tr h="15241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-128"/>
                          <a:cs typeface="Arial" charset="0"/>
                        </a:rPr>
                        <a:t>Výkon motoru kartáče </a:t>
                      </a:r>
                      <a:endParaRPr kumimoji="0" lang="en-GB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400 W</a:t>
                      </a:r>
                      <a:endParaRPr kumimoji="0" lang="en-GB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-128"/>
                          <a:cs typeface="Arial" charset="0"/>
                        </a:rPr>
                        <a:t>250 W</a:t>
                      </a:r>
                      <a:endParaRPr kumimoji="0" lang="en-GB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7741267"/>
                  </a:ext>
                </a:extLst>
              </a:tr>
              <a:tr h="15241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-128"/>
                          <a:cs typeface="Arial" charset="0"/>
                        </a:rPr>
                        <a:t>Napětí /typ baterie/kmitočet sítě</a:t>
                      </a:r>
                      <a:endParaRPr kumimoji="0" lang="en-GB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24 V /85 </a:t>
                      </a:r>
                      <a:r>
                        <a:rPr kumimoji="0" lang="cs-CZ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Ah</a:t>
                      </a:r>
                      <a:r>
                        <a:rPr kumimoji="0" lang="cs-CZ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 C20</a:t>
                      </a:r>
                      <a:endParaRPr kumimoji="0" lang="en-GB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-128"/>
                          <a:cs typeface="Arial" charset="0"/>
                        </a:rPr>
                        <a:t>220-240 V/50 Hz / kabel délky 20 m</a:t>
                      </a:r>
                      <a:endParaRPr kumimoji="0" lang="en-GB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212936"/>
                  </a:ext>
                </a:extLst>
              </a:tr>
              <a:tr h="15241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-128"/>
                          <a:cs typeface="Arial" charset="0"/>
                        </a:rPr>
                        <a:t>Hlučnost</a:t>
                      </a:r>
                      <a:endParaRPr kumimoji="0" lang="en-GB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67 dB(A) / ECO provoz 63 dB(A)</a:t>
                      </a:r>
                      <a:endParaRPr kumimoji="0" lang="en-GB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-128"/>
                          <a:cs typeface="Arial" charset="0"/>
                        </a:rPr>
                        <a:t>67 dB(A)</a:t>
                      </a:r>
                      <a:endParaRPr kumimoji="0" lang="en-GB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4262894"/>
                  </a:ext>
                </a:extLst>
              </a:tr>
              <a:tr h="15241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-128"/>
                          <a:cs typeface="Arial" charset="0"/>
                        </a:rPr>
                        <a:t>Rozměry stroje včetně lišty (d x š x v)</a:t>
                      </a:r>
                      <a:endParaRPr kumimoji="0" lang="en-GB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1020 mm x 570 mm x 1182 mm</a:t>
                      </a:r>
                      <a:endParaRPr kumimoji="0" lang="en-GB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-128"/>
                          <a:cs typeface="Arial" charset="0"/>
                        </a:rPr>
                        <a:t>1020 mm x 570 mm x 1182 mm</a:t>
                      </a:r>
                      <a:endParaRPr kumimoji="0" lang="en-GB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397112"/>
                  </a:ext>
                </a:extLst>
              </a:tr>
              <a:tr h="15241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-128"/>
                          <a:cs typeface="Arial" charset="0"/>
                        </a:rPr>
                        <a:t>Hmotnost stroje s </a:t>
                      </a:r>
                      <a:r>
                        <a:rPr kumimoji="0" lang="cs-CZ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-128"/>
                          <a:cs typeface="Arial" charset="0"/>
                        </a:rPr>
                        <a:t>prázd</a:t>
                      </a:r>
                      <a:r>
                        <a:rPr kumimoji="0" lang="cs-CZ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-128"/>
                          <a:cs typeface="Arial" charset="0"/>
                        </a:rPr>
                        <a:t>. nádržemi</a:t>
                      </a:r>
                      <a:endParaRPr kumimoji="0" lang="en-GB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58 kg</a:t>
                      </a:r>
                      <a:endParaRPr kumimoji="0" lang="en-GB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-128"/>
                          <a:cs typeface="Arial" charset="0"/>
                        </a:rPr>
                        <a:t>64 kg</a:t>
                      </a:r>
                      <a:endParaRPr kumimoji="0" lang="en-GB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1602036"/>
                  </a:ext>
                </a:extLst>
              </a:tr>
              <a:tr h="15241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B="0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42523"/>
                  </a:ext>
                </a:extLst>
              </a:tr>
            </a:tbl>
          </a:graphicData>
        </a:graphic>
      </p:graphicFrame>
      <p:pic>
        <p:nvPicPr>
          <p:cNvPr id="4" name="Picture 3" descr="A picture containing luggage, suitcase, sitting, piece&#10;&#10;Description automatically generated">
            <a:extLst>
              <a:ext uri="{FF2B5EF4-FFF2-40B4-BE49-F238E27FC236}">
                <a16:creationId xmlns:a16="http://schemas.microsoft.com/office/drawing/2014/main" id="{90A62314-C489-4E4F-A13E-EE669C95A3B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41386" y="2222922"/>
            <a:ext cx="2491507" cy="3166598"/>
          </a:xfrm>
          <a:prstGeom prst="rect">
            <a:avLst/>
          </a:prstGeom>
        </p:spPr>
      </p:pic>
      <p:pic>
        <p:nvPicPr>
          <p:cNvPr id="28" name="Content Placeholder 27" descr="A picture containing indoor, ceiling, airport, luggage&#10;&#10;Description automatically generated">
            <a:extLst>
              <a:ext uri="{FF2B5EF4-FFF2-40B4-BE49-F238E27FC236}">
                <a16:creationId xmlns:a16="http://schemas.microsoft.com/office/drawing/2014/main" id="{AB25E4D4-16F5-44FF-BE05-05FEBC79C952}"/>
              </a:ext>
            </a:extLst>
          </p:cNvPr>
          <p:cNvPicPr>
            <a:picLocks noGrp="1" noChangeAspect="1"/>
          </p:cNvPicPr>
          <p:nvPr>
            <p:ph sz="half" idx="14"/>
          </p:nvPr>
        </p:nvPicPr>
        <p:blipFill>
          <a:blip r:embed="rId3"/>
          <a:stretch>
            <a:fillRect/>
          </a:stretch>
        </p:blipFill>
        <p:spPr>
          <a:xfrm>
            <a:off x="440350" y="7924184"/>
            <a:ext cx="2118088" cy="1539875"/>
          </a:xfrm>
        </p:spPr>
      </p:pic>
      <p:pic>
        <p:nvPicPr>
          <p:cNvPr id="30" name="Content Placeholder 29" descr="A picture containing transport, small, equipment, sitting&#10;&#10;Description automatically generated">
            <a:extLst>
              <a:ext uri="{FF2B5EF4-FFF2-40B4-BE49-F238E27FC236}">
                <a16:creationId xmlns:a16="http://schemas.microsoft.com/office/drawing/2014/main" id="{D1133064-50C2-48F9-A330-BD2F5EE68FC9}"/>
              </a:ext>
            </a:extLst>
          </p:cNvPr>
          <p:cNvPicPr>
            <a:picLocks noGrp="1" noChangeAspect="1"/>
          </p:cNvPicPr>
          <p:nvPr>
            <p:ph sz="half" idx="15"/>
          </p:nvPr>
        </p:nvPicPr>
        <p:blipFill>
          <a:blip r:embed="rId4"/>
          <a:stretch>
            <a:fillRect/>
          </a:stretch>
        </p:blipFill>
        <p:spPr>
          <a:xfrm>
            <a:off x="2681063" y="7920674"/>
            <a:ext cx="2200724" cy="1539875"/>
          </a:xfrm>
        </p:spPr>
      </p:pic>
      <p:pic>
        <p:nvPicPr>
          <p:cNvPr id="2048" name="Content Placeholder 2047" descr="A dining room table&#10;&#10;Description automatically generated">
            <a:extLst>
              <a:ext uri="{FF2B5EF4-FFF2-40B4-BE49-F238E27FC236}">
                <a16:creationId xmlns:a16="http://schemas.microsoft.com/office/drawing/2014/main" id="{5C14A65B-F49B-4076-BD93-F13978B4F4C5}"/>
              </a:ext>
            </a:extLst>
          </p:cNvPr>
          <p:cNvPicPr>
            <a:picLocks noGrp="1" noChangeAspect="1"/>
          </p:cNvPicPr>
          <p:nvPr>
            <p:ph sz="half" idx="16"/>
          </p:nvPr>
        </p:nvPicPr>
        <p:blipFill>
          <a:blip r:embed="rId5"/>
          <a:stretch>
            <a:fillRect/>
          </a:stretch>
        </p:blipFill>
        <p:spPr>
          <a:xfrm>
            <a:off x="5099186" y="7922429"/>
            <a:ext cx="2118088" cy="1539875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ysClr val="window" lastClr="FFFFFF"/>
      </a:lt1>
      <a:dk2>
        <a:srgbClr val="666666"/>
      </a:dk2>
      <a:lt2>
        <a:srgbClr val="FFFFFF"/>
      </a:lt2>
      <a:accent1>
        <a:srgbClr val="000033"/>
      </a:accent1>
      <a:accent2>
        <a:srgbClr val="990033"/>
      </a:accent2>
      <a:accent3>
        <a:srgbClr val="CCCCCC"/>
      </a:accent3>
      <a:accent4>
        <a:srgbClr val="666666"/>
      </a:accent4>
      <a:accent5>
        <a:srgbClr val="FFFFFF"/>
      </a:accent5>
      <a:accent6>
        <a:srgbClr val="FFFFFF"/>
      </a:accent6>
      <a:hlink>
        <a:srgbClr val="990033"/>
      </a:hlink>
      <a:folHlink>
        <a:srgbClr val="66666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9CC699CB6028449C636940DDE05F14" ma:contentTypeVersion="13" ma:contentTypeDescription="Create a new document." ma:contentTypeScope="" ma:versionID="7ce45f500c7cd9ee94adba619a865315">
  <xsd:schema xmlns:xsd="http://www.w3.org/2001/XMLSchema" xmlns:xs="http://www.w3.org/2001/XMLSchema" xmlns:p="http://schemas.microsoft.com/office/2006/metadata/properties" xmlns:ns3="fd635999-7109-49b0-a4da-10ef7a45bff8" xmlns:ns4="55135651-c178-422b-b58d-3c0d0f6e9ef8" targetNamespace="http://schemas.microsoft.com/office/2006/metadata/properties" ma:root="true" ma:fieldsID="081e3011d91ab490be7d713d9ee66961" ns3:_="" ns4:_="">
    <xsd:import namespace="fd635999-7109-49b0-a4da-10ef7a45bff8"/>
    <xsd:import namespace="55135651-c178-422b-b58d-3c0d0f6e9ef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635999-7109-49b0-a4da-10ef7a45bf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135651-c178-422b-b58d-3c0d0f6e9e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C1705BD-63AB-4F74-ADE4-61D46FC042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635999-7109-49b0-a4da-10ef7a45bff8"/>
    <ds:schemaRef ds:uri="55135651-c178-422b-b58d-3c0d0f6e9e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9293BBE-5E9B-4F78-9A17-0ED251346AB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C0E5F7-25E1-4D61-BA90-1985C53953E4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fd635999-7109-49b0-a4da-10ef7a45bff8"/>
    <ds:schemaRef ds:uri="55135651-c178-422b-b58d-3c0d0f6e9ef8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260</Words>
  <Application>Microsoft Office PowerPoint</Application>
  <PresentationFormat>Vlastní</PresentationFormat>
  <Paragraphs>45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Podlahový mycí stroj AS4325B / AS4335C</vt:lpstr>
    </vt:vector>
  </TitlesOfParts>
  <Company>DDB Synergi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</dc:creator>
  <cp:lastModifiedBy>Irena Junkova</cp:lastModifiedBy>
  <cp:revision>260</cp:revision>
  <cp:lastPrinted>2020-10-13T09:07:58Z</cp:lastPrinted>
  <dcterms:created xsi:type="dcterms:W3CDTF">2011-01-18T13:08:47Z</dcterms:created>
  <dcterms:modified xsi:type="dcterms:W3CDTF">2020-10-13T09:08:40Z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0x010100309CC699CB6028449C636940DDE05F14</vt:lpwstr>
  </property>
</Properties>
</file>